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3" r:id="rId3"/>
    <p:sldId id="324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3" r:id="rId12"/>
    <p:sldId id="332" r:id="rId13"/>
    <p:sldId id="334" r:id="rId14"/>
    <p:sldId id="335" r:id="rId15"/>
    <p:sldId id="336" r:id="rId16"/>
    <p:sldId id="322" r:id="rId17"/>
    <p:sldId id="29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FFFF00"/>
    <a:srgbClr val="3B9041"/>
    <a:srgbClr val="FF0000"/>
    <a:srgbClr val="E04663"/>
    <a:srgbClr val="558D39"/>
    <a:srgbClr val="E25200"/>
    <a:srgbClr val="00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311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15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58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798" y="365125"/>
            <a:ext cx="1524003" cy="78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722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4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1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57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3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0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68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5480F-59DF-4DCC-8DB5-38A3BAFC4F39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D3C12-A9E0-4B02-BEAA-CEC652706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en.wikipedia.org/wiki/Somnium_Scipioni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Medieval Art Visualization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CAP 5738</a:t>
            </a:r>
            <a:br>
              <a:rPr lang="en-US" dirty="0" smtClean="0"/>
            </a:br>
            <a:r>
              <a:rPr lang="en-US" dirty="0" smtClean="0"/>
              <a:t>Data Visualization</a:t>
            </a:r>
          </a:p>
          <a:p>
            <a:r>
              <a:rPr lang="en-US" dirty="0" smtClean="0"/>
              <a:t>Spring 2018</a:t>
            </a:r>
          </a:p>
          <a:p>
            <a:r>
              <a:rPr lang="en-US" dirty="0" smtClean="0"/>
              <a:t>Dr. Sayeed S. Alam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795" y="270576"/>
            <a:ext cx="2154410" cy="161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Isidore</a:t>
            </a:r>
            <a:r>
              <a:rPr lang="en-US" dirty="0" smtClean="0"/>
              <a:t> of Seville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21699" cy="4351338"/>
          </a:xfrm>
        </p:spPr>
        <p:txBody>
          <a:bodyPr/>
          <a:lstStyle/>
          <a:p>
            <a:r>
              <a:rPr lang="en-US" dirty="0" err="1" smtClean="0"/>
              <a:t>Isidore</a:t>
            </a:r>
            <a:r>
              <a:rPr lang="en-US" dirty="0" smtClean="0"/>
              <a:t> </a:t>
            </a:r>
            <a:r>
              <a:rPr lang="en-US" dirty="0"/>
              <a:t>of Seville (c. 560 – </a:t>
            </a:r>
            <a:r>
              <a:rPr lang="en-US" dirty="0" smtClean="0"/>
              <a:t>636) is considered one of the greatest scholars of late antiquity who is best known as the first </a:t>
            </a:r>
            <a:r>
              <a:rPr lang="en-US" dirty="0" err="1" smtClean="0"/>
              <a:t>encyclopedist</a:t>
            </a:r>
            <a:r>
              <a:rPr lang="en-US" dirty="0" smtClean="0"/>
              <a:t> of the Middle Ages. </a:t>
            </a:r>
          </a:p>
          <a:p>
            <a:r>
              <a:rPr lang="en-US" dirty="0" smtClean="0"/>
              <a:t>His </a:t>
            </a:r>
            <a:r>
              <a:rPr lang="en-US" dirty="0" err="1" smtClean="0"/>
              <a:t>Etymologiae</a:t>
            </a:r>
            <a:r>
              <a:rPr lang="en-US" dirty="0" smtClean="0"/>
              <a:t> (Etymologies) is an encyclopedic work in twenty books.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355" y="1690688"/>
            <a:ext cx="3361386" cy="373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366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natura</a:t>
            </a:r>
            <a:r>
              <a:rPr lang="en-US" dirty="0" smtClean="0"/>
              <a:t> </a:t>
            </a:r>
            <a:r>
              <a:rPr lang="en-US" dirty="0" err="1" smtClean="0"/>
              <a:t>rerum</a:t>
            </a:r>
            <a:r>
              <a:rPr lang="en-US" dirty="0" smtClean="0"/>
              <a:t> </a:t>
            </a:r>
            <a:r>
              <a:rPr lang="en-US" dirty="0" err="1" smtClean="0"/>
              <a:t>Rotae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Isidore</a:t>
            </a:r>
            <a:r>
              <a:rPr lang="en-US" dirty="0" smtClean="0"/>
              <a:t> of Seville also wrote De </a:t>
            </a:r>
            <a:r>
              <a:rPr lang="en-US" dirty="0" err="1" smtClean="0"/>
              <a:t>natura</a:t>
            </a:r>
            <a:r>
              <a:rPr lang="en-US" dirty="0" smtClean="0"/>
              <a:t> </a:t>
            </a:r>
            <a:r>
              <a:rPr lang="en-US" dirty="0" err="1" smtClean="0"/>
              <a:t>rerum</a:t>
            </a:r>
            <a:r>
              <a:rPr lang="en-US" dirty="0" smtClean="0"/>
              <a:t>. </a:t>
            </a:r>
          </a:p>
          <a:p>
            <a:r>
              <a:rPr lang="en-US" dirty="0" smtClean="0"/>
              <a:t>De </a:t>
            </a:r>
            <a:r>
              <a:rPr lang="en-US" dirty="0" err="1" smtClean="0"/>
              <a:t>natura</a:t>
            </a:r>
            <a:r>
              <a:rPr lang="en-US" dirty="0" smtClean="0"/>
              <a:t> </a:t>
            </a:r>
            <a:r>
              <a:rPr lang="en-US" dirty="0" err="1" smtClean="0"/>
              <a:t>rerum</a:t>
            </a:r>
            <a:r>
              <a:rPr lang="en-US" dirty="0" smtClean="0"/>
              <a:t> contains six circular diagram called </a:t>
            </a:r>
            <a:r>
              <a:rPr lang="en-US" dirty="0" err="1" smtClean="0"/>
              <a:t>rotae</a:t>
            </a:r>
            <a:r>
              <a:rPr lang="en-US" dirty="0" smtClean="0"/>
              <a:t>. </a:t>
            </a:r>
          </a:p>
          <a:p>
            <a:r>
              <a:rPr lang="en-US" dirty="0" smtClean="0"/>
              <a:t>We consider two </a:t>
            </a:r>
            <a:r>
              <a:rPr lang="en-US" dirty="0" err="1" smtClean="0"/>
              <a:t>rotae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Calendar</a:t>
            </a:r>
          </a:p>
          <a:p>
            <a:pPr lvl="1"/>
            <a:r>
              <a:rPr lang="en-US" dirty="0" err="1" smtClean="0"/>
              <a:t>Annus</a:t>
            </a:r>
            <a:r>
              <a:rPr lang="en-US" dirty="0" smtClean="0"/>
              <a:t>-Mundus-Homo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18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Calendar, De </a:t>
            </a:r>
            <a:r>
              <a:rPr lang="en-US" dirty="0" err="1" smtClean="0"/>
              <a:t>natura</a:t>
            </a:r>
            <a:r>
              <a:rPr lang="en-US" dirty="0" smtClean="0"/>
              <a:t> </a:t>
            </a:r>
            <a:r>
              <a:rPr lang="en-US" dirty="0" err="1" smtClean="0"/>
              <a:t>rerum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99" y="1243460"/>
            <a:ext cx="5461823" cy="5614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01557" y="2163651"/>
            <a:ext cx="34904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Calendar, De </a:t>
            </a:r>
            <a:r>
              <a:rPr lang="en-US" sz="2400" dirty="0" err="1" smtClean="0"/>
              <a:t>natura</a:t>
            </a:r>
            <a:r>
              <a:rPr lang="en-US" sz="2400" dirty="0" smtClean="0"/>
              <a:t> </a:t>
            </a:r>
            <a:r>
              <a:rPr lang="en-US" sz="2400" dirty="0" err="1" smtClean="0"/>
              <a:t>rerum</a:t>
            </a:r>
            <a:endParaRPr lang="en-US" sz="2400" dirty="0" smtClean="0"/>
          </a:p>
          <a:p>
            <a:r>
              <a:rPr lang="en-US" sz="2400" dirty="0" smtClean="0"/>
              <a:t>c. 760-780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364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Annus</a:t>
            </a:r>
            <a:r>
              <a:rPr lang="en-US" dirty="0" smtClean="0"/>
              <a:t>-Mundus-Homo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2445913" cy="4351338"/>
          </a:xfrm>
        </p:spPr>
        <p:txBody>
          <a:bodyPr/>
          <a:lstStyle/>
          <a:p>
            <a:r>
              <a:rPr lang="en-US" dirty="0" err="1" smtClean="0"/>
              <a:t>Ignis</a:t>
            </a:r>
            <a:r>
              <a:rPr lang="en-US" dirty="0" smtClean="0"/>
              <a:t> – Fire</a:t>
            </a:r>
          </a:p>
          <a:p>
            <a:r>
              <a:rPr lang="en-US" dirty="0" smtClean="0"/>
              <a:t>Terra – Earth</a:t>
            </a:r>
          </a:p>
          <a:p>
            <a:r>
              <a:rPr lang="en-US" dirty="0" smtClean="0"/>
              <a:t>Aer – Air</a:t>
            </a:r>
          </a:p>
          <a:p>
            <a:r>
              <a:rPr lang="en-US" dirty="0" smtClean="0"/>
              <a:t>Aqua – Water</a:t>
            </a:r>
          </a:p>
          <a:p>
            <a:r>
              <a:rPr lang="en-US" dirty="0" err="1" smtClean="0"/>
              <a:t>Calidus</a:t>
            </a:r>
            <a:r>
              <a:rPr lang="en-US" dirty="0" smtClean="0"/>
              <a:t> – Hot</a:t>
            </a:r>
          </a:p>
          <a:p>
            <a:r>
              <a:rPr lang="en-US" dirty="0" err="1" smtClean="0"/>
              <a:t>Frigida</a:t>
            </a:r>
            <a:r>
              <a:rPr lang="en-US" dirty="0" smtClean="0"/>
              <a:t> – Icy</a:t>
            </a:r>
          </a:p>
          <a:p>
            <a:r>
              <a:rPr lang="en-US" dirty="0" smtClean="0"/>
              <a:t>Sicca - Dryness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113" y="1437778"/>
            <a:ext cx="5723867" cy="5803966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9221273" y="1700392"/>
            <a:ext cx="25757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Colera</a:t>
            </a:r>
            <a:r>
              <a:rPr lang="en-US" dirty="0" smtClean="0"/>
              <a:t> – Anger</a:t>
            </a:r>
          </a:p>
          <a:p>
            <a:r>
              <a:rPr lang="en-US" dirty="0" err="1" smtClean="0"/>
              <a:t>Sangus</a:t>
            </a:r>
            <a:r>
              <a:rPr lang="en-US" dirty="0" smtClean="0"/>
              <a:t> – Optimistic</a:t>
            </a:r>
          </a:p>
          <a:p>
            <a:r>
              <a:rPr lang="en-US" dirty="0" smtClean="0"/>
              <a:t>Melancholia- Sadness</a:t>
            </a:r>
          </a:p>
          <a:p>
            <a:r>
              <a:rPr lang="en-US" dirty="0" smtClean="0"/>
              <a:t>Humor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05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Greco Roman Designs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92132" cy="4351338"/>
          </a:xfrm>
        </p:spPr>
        <p:txBody>
          <a:bodyPr/>
          <a:lstStyle/>
          <a:p>
            <a:r>
              <a:rPr lang="en-US" dirty="0" smtClean="0"/>
              <a:t>Neptune Mosaic</a:t>
            </a:r>
          </a:p>
          <a:p>
            <a:r>
              <a:rPr lang="en-US" dirty="0" smtClean="0"/>
              <a:t>4 Women 4 seasons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565" y="1275009"/>
            <a:ext cx="6297206" cy="600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2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Macrobius</a:t>
            </a:r>
            <a:r>
              <a:rPr lang="en-US" dirty="0" smtClean="0"/>
              <a:t>, Boethius, and </a:t>
            </a:r>
            <a:r>
              <a:rPr lang="en-US" dirty="0" err="1" smtClean="0"/>
              <a:t>Isidore</a:t>
            </a:r>
            <a:r>
              <a:rPr lang="en-US" dirty="0" smtClean="0"/>
              <a:t> of Seville ‘s manuscripts were revived in the Renaissance as part of cultural and educational reform. </a:t>
            </a:r>
          </a:p>
          <a:p>
            <a:r>
              <a:rPr lang="en-US" dirty="0" smtClean="0"/>
              <a:t>It may not be the act of invention that make these visualizations important but rather their innovative application and extension that marks these works </a:t>
            </a:r>
            <a:r>
              <a:rPr lang="en-US" smtClean="0"/>
              <a:t>as special.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20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Marchese, Francis T. "Medieval information visualization." </a:t>
            </a:r>
            <a:r>
              <a:rPr lang="en-US" i="1" dirty="0"/>
              <a:t>Proceedings of the IEEE VIS Arts Program (VISAP)</a:t>
            </a:r>
            <a:r>
              <a:rPr lang="en-US" dirty="0"/>
              <a:t> (2013).</a:t>
            </a:r>
          </a:p>
        </p:txBody>
      </p:sp>
    </p:spTree>
    <p:extLst>
      <p:ext uri="{BB962C8B-B14F-4D97-AF65-F5344CB8AC3E}">
        <p14:creationId xmlns:p14="http://schemas.microsoft.com/office/powerpoint/2010/main" val="381215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08005" y="2967335"/>
            <a:ext cx="457599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</a:t>
            </a:r>
            <a:endParaRPr lang="en-US" sz="8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294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middle ages (c. 450-1450) was a time of transition and upheaval. </a:t>
            </a:r>
          </a:p>
          <a:p>
            <a:r>
              <a:rPr lang="en-US" dirty="0" smtClean="0"/>
              <a:t>After fall of the Roman Empire in the West, monastic communities arose preservers and disseminators of ancient knowledge, and source of proto-scientific research. </a:t>
            </a:r>
          </a:p>
          <a:p>
            <a:r>
              <a:rPr lang="en-US" dirty="0" smtClean="0"/>
              <a:t>Early scholars grappling with information both sacred and profane invented charts and diagram to confer visual form onto abstract concepts from classical, religious, and secular texts.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11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contributors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Macrobius</a:t>
            </a:r>
            <a:endParaRPr lang="en-US" dirty="0" smtClean="0"/>
          </a:p>
          <a:p>
            <a:r>
              <a:rPr lang="en-US" dirty="0" smtClean="0"/>
              <a:t>Boethius</a:t>
            </a:r>
          </a:p>
          <a:p>
            <a:r>
              <a:rPr lang="en-US" dirty="0" err="1" smtClean="0"/>
              <a:t>Isidore</a:t>
            </a:r>
            <a:r>
              <a:rPr lang="en-US" dirty="0" smtClean="0"/>
              <a:t> of Seville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40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Macrobius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33068" cy="4351338"/>
          </a:xfrm>
        </p:spPr>
        <p:txBody>
          <a:bodyPr/>
          <a:lstStyle/>
          <a:p>
            <a:r>
              <a:rPr lang="en-US" b="1" dirty="0" err="1"/>
              <a:t>Macrobius</a:t>
            </a:r>
            <a:r>
              <a:rPr lang="en-US" b="1" dirty="0"/>
              <a:t> </a:t>
            </a:r>
            <a:r>
              <a:rPr lang="en-US" b="1" dirty="0" err="1"/>
              <a:t>Ambrosius</a:t>
            </a:r>
            <a:r>
              <a:rPr lang="en-US" b="1" dirty="0"/>
              <a:t> Theodosius</a:t>
            </a:r>
            <a:r>
              <a:rPr lang="en-US" dirty="0"/>
              <a:t>, </a:t>
            </a:r>
            <a:endParaRPr lang="en-US" dirty="0" smtClean="0"/>
          </a:p>
          <a:p>
            <a:r>
              <a:rPr lang="en-US" dirty="0" smtClean="0"/>
              <a:t>also </a:t>
            </a:r>
            <a:r>
              <a:rPr lang="en-US" dirty="0"/>
              <a:t>known as </a:t>
            </a:r>
            <a:r>
              <a:rPr lang="en-US" b="1" dirty="0" smtClean="0"/>
              <a:t>Theodosius</a:t>
            </a:r>
          </a:p>
          <a:p>
            <a:r>
              <a:rPr lang="en-US" dirty="0"/>
              <a:t>a Roman provincial who lived during the early fifth century, at the transition of the Roman to the Byzantine </a:t>
            </a:r>
            <a:r>
              <a:rPr lang="en-US" dirty="0" smtClean="0"/>
              <a:t>Empire</a:t>
            </a:r>
          </a:p>
          <a:p>
            <a:r>
              <a:rPr lang="en-US" dirty="0"/>
              <a:t>He is primarily known for his writings, which include the widely copied and read </a:t>
            </a:r>
            <a:r>
              <a:rPr lang="en-US" i="1" dirty="0" err="1"/>
              <a:t>Commentarii</a:t>
            </a:r>
            <a:r>
              <a:rPr lang="en-US" i="1" dirty="0"/>
              <a:t> in </a:t>
            </a:r>
            <a:r>
              <a:rPr lang="en-US" i="1" dirty="0" err="1">
                <a:hlinkClick r:id="rId2" tooltip="Somnium Scipionis"/>
              </a:rPr>
              <a:t>Somnium</a:t>
            </a:r>
            <a:r>
              <a:rPr lang="en-US" i="1" dirty="0">
                <a:hlinkClick r:id="rId2" tooltip="Somnium Scipionis"/>
              </a:rPr>
              <a:t> </a:t>
            </a:r>
            <a:r>
              <a:rPr lang="en-US" i="1" dirty="0" err="1">
                <a:hlinkClick r:id="rId2" tooltip="Somnium Scipionis"/>
              </a:rPr>
              <a:t>Scipionis</a:t>
            </a:r>
            <a:r>
              <a:rPr lang="en-US" dirty="0"/>
              <a:t> ("Commentary on the Dream of Scipio")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3093" y="1758156"/>
            <a:ext cx="318014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05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Commentary on The Dream of Scipio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explanation and amplification of text from the final section of Cicero’s De </a:t>
            </a:r>
            <a:r>
              <a:rPr lang="en-US" dirty="0" err="1" smtClean="0"/>
              <a:t>republica</a:t>
            </a:r>
            <a:r>
              <a:rPr lang="en-US" dirty="0" smtClean="0"/>
              <a:t>. </a:t>
            </a:r>
          </a:p>
          <a:p>
            <a:r>
              <a:rPr lang="en-US" dirty="0" smtClean="0"/>
              <a:t>In effect, Scipio’s dream is a cosmological document into an early medieval astronomical primer. </a:t>
            </a:r>
          </a:p>
          <a:p>
            <a:r>
              <a:rPr lang="en-US" dirty="0" err="1" smtClean="0"/>
              <a:t>Macrobus</a:t>
            </a:r>
            <a:r>
              <a:rPr lang="en-US" dirty="0" smtClean="0"/>
              <a:t> relied substantially on visualization as a means for conveying Cicero’s ideas.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832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55772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World Map as Zones.</a:t>
            </a:r>
          </a:p>
          <a:p>
            <a:r>
              <a:rPr lang="en-US" dirty="0" smtClean="0"/>
              <a:t>Northern Frigid</a:t>
            </a:r>
          </a:p>
          <a:p>
            <a:r>
              <a:rPr lang="en-US" dirty="0" smtClean="0"/>
              <a:t>Northern Temperate</a:t>
            </a:r>
          </a:p>
          <a:p>
            <a:r>
              <a:rPr lang="en-US" dirty="0" smtClean="0"/>
              <a:t>Tropical</a:t>
            </a:r>
          </a:p>
          <a:p>
            <a:r>
              <a:rPr lang="en-US" dirty="0"/>
              <a:t>Southern </a:t>
            </a:r>
            <a:r>
              <a:rPr lang="en-US" dirty="0" smtClean="0"/>
              <a:t>Temperate</a:t>
            </a:r>
          </a:p>
          <a:p>
            <a:r>
              <a:rPr lang="en-US" dirty="0" smtClean="0"/>
              <a:t>Southern </a:t>
            </a:r>
            <a:r>
              <a:rPr lang="en-US" dirty="0"/>
              <a:t>Frigid</a:t>
            </a:r>
          </a:p>
          <a:p>
            <a:endParaRPr lang="en-US" dirty="0"/>
          </a:p>
          <a:p>
            <a:r>
              <a:rPr lang="en-US" dirty="0" smtClean="0"/>
              <a:t>Only two of these zones were believed to be inhabitable. 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06" b="30712"/>
          <a:stretch/>
        </p:blipFill>
        <p:spPr>
          <a:xfrm>
            <a:off x="4765921" y="48961"/>
            <a:ext cx="7250068" cy="680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22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Boethius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58048" cy="4351338"/>
          </a:xfrm>
        </p:spPr>
        <p:txBody>
          <a:bodyPr/>
          <a:lstStyle/>
          <a:p>
            <a:r>
              <a:rPr lang="en-US" dirty="0" smtClean="0"/>
              <a:t>Boethius along with Augustine and Aristotle is considered to be the fundamental philosophical author of late antiquity. </a:t>
            </a:r>
          </a:p>
          <a:p>
            <a:r>
              <a:rPr lang="en-US" dirty="0" smtClean="0"/>
              <a:t>Source of his works:</a:t>
            </a:r>
          </a:p>
          <a:p>
            <a:pPr lvl="1"/>
            <a:r>
              <a:rPr lang="en-US" dirty="0" smtClean="0"/>
              <a:t>De </a:t>
            </a:r>
            <a:r>
              <a:rPr lang="en-US" dirty="0" err="1" smtClean="0"/>
              <a:t>institutione</a:t>
            </a:r>
            <a:r>
              <a:rPr lang="en-US" dirty="0" smtClean="0"/>
              <a:t> </a:t>
            </a:r>
            <a:r>
              <a:rPr lang="en-US" dirty="0" err="1" smtClean="0"/>
              <a:t>arithmetica</a:t>
            </a:r>
            <a:endParaRPr lang="en-US" dirty="0" smtClean="0"/>
          </a:p>
          <a:p>
            <a:pPr lvl="1"/>
            <a:r>
              <a:rPr lang="en-US" dirty="0"/>
              <a:t>De </a:t>
            </a:r>
            <a:r>
              <a:rPr lang="en-US" dirty="0" err="1"/>
              <a:t>institutione</a:t>
            </a:r>
            <a:r>
              <a:rPr lang="en-US" dirty="0"/>
              <a:t> </a:t>
            </a:r>
            <a:r>
              <a:rPr lang="en-US" dirty="0" err="1" smtClean="0"/>
              <a:t>musica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184" y="1435134"/>
            <a:ext cx="6208614" cy="474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355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Arithmetic Diagram by Boethius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88" y="1250831"/>
            <a:ext cx="5017236" cy="56071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436" y="1302966"/>
            <a:ext cx="609600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93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Musical arc Diagram for monochord by Boethius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647"/>
          <a:stretch/>
        </p:blipFill>
        <p:spPr>
          <a:xfrm>
            <a:off x="1939953" y="1957589"/>
            <a:ext cx="6985106" cy="4726546"/>
          </a:xfrm>
        </p:spPr>
      </p:pic>
    </p:spTree>
    <p:extLst>
      <p:ext uri="{BB962C8B-B14F-4D97-AF65-F5344CB8AC3E}">
        <p14:creationId xmlns:p14="http://schemas.microsoft.com/office/powerpoint/2010/main" val="4230761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431</Words>
  <Application>Microsoft Office PowerPoint</Application>
  <PresentationFormat>Widescreen</PresentationFormat>
  <Paragraphs>70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Medieval Art Visualization</vt:lpstr>
      <vt:lpstr>Introduction</vt:lpstr>
      <vt:lpstr>Three contributors</vt:lpstr>
      <vt:lpstr>Macrobius</vt:lpstr>
      <vt:lpstr>Commentary on The Dream of Scipio</vt:lpstr>
      <vt:lpstr>World Map</vt:lpstr>
      <vt:lpstr>Boethius</vt:lpstr>
      <vt:lpstr>Arithmetic Diagram by Boethius</vt:lpstr>
      <vt:lpstr>Musical arc Diagram for monochord by Boethius</vt:lpstr>
      <vt:lpstr>Isidore of Seville</vt:lpstr>
      <vt:lpstr>De natura rerum Rotae</vt:lpstr>
      <vt:lpstr>Calendar, De natura rerum</vt:lpstr>
      <vt:lpstr>Annus-Mundus-Homo Diagram</vt:lpstr>
      <vt:lpstr>Greco Roman Designs</vt:lpstr>
      <vt:lpstr>Conclusion 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rajin</dc:creator>
  <cp:lastModifiedBy>rajin</cp:lastModifiedBy>
  <cp:revision>1266</cp:revision>
  <dcterms:created xsi:type="dcterms:W3CDTF">2017-12-31T16:00:58Z</dcterms:created>
  <dcterms:modified xsi:type="dcterms:W3CDTF">2018-03-28T21:17:24Z</dcterms:modified>
</cp:coreProperties>
</file>

<file path=docProps/thumbnail.jpeg>
</file>